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58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2C9CB-8C26-4F23-A0AE-AD4A85988015}" v="946" dt="2022-01-24T00:04:32.205"/>
    <p1510:client id="{D29B96F9-3ABC-421F-80EC-C58C52018CD4}" v="2" dt="2022-01-23T21:41:31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623" autoAdjust="0"/>
  </p:normalViewPr>
  <p:slideViewPr>
    <p:cSldViewPr snapToGrid="0">
      <p:cViewPr varScale="1">
        <p:scale>
          <a:sx n="119" d="100"/>
          <a:sy n="119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7901EF-2E11-4396-9A28-40554BFB80A7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E14D03C-27FA-47CC-BAA2-8858AE70B6FE}">
      <dgm:prSet/>
      <dgm:spPr/>
      <dgm:t>
        <a:bodyPr/>
        <a:lstStyle/>
        <a:p>
          <a:r>
            <a:rPr lang="ru-RU" b="1" baseline="0" dirty="0"/>
            <a:t>Квантовый компьютер</a:t>
          </a:r>
          <a:endParaRPr lang="en-US" b="1" dirty="0"/>
        </a:p>
      </dgm:t>
    </dgm:pt>
    <dgm:pt modelId="{364697E2-AE13-440D-B330-D9FF7D0FF784}" type="parTrans" cxnId="{4A62AAA1-AD3F-486C-A89F-D1647B9BB1ED}">
      <dgm:prSet/>
      <dgm:spPr/>
      <dgm:t>
        <a:bodyPr/>
        <a:lstStyle/>
        <a:p>
          <a:endParaRPr lang="en-US"/>
        </a:p>
      </dgm:t>
    </dgm:pt>
    <dgm:pt modelId="{1E3FA658-5528-412E-B03E-8405909F2B5F}" type="sibTrans" cxnId="{4A62AAA1-AD3F-486C-A89F-D1647B9BB1ED}">
      <dgm:prSet/>
      <dgm:spPr/>
      <dgm:t>
        <a:bodyPr/>
        <a:lstStyle/>
        <a:p>
          <a:endParaRPr lang="en-US"/>
        </a:p>
      </dgm:t>
    </dgm:pt>
    <dgm:pt modelId="{A1F5F8AB-1D0F-4DEC-92FC-FB9FD212B184}">
      <dgm:prSet/>
      <dgm:spPr/>
      <dgm:t>
        <a:bodyPr/>
        <a:lstStyle/>
        <a:p>
          <a:r>
            <a:rPr lang="ru-RU" b="1" baseline="0" dirty="0" err="1"/>
            <a:t>Кубиты</a:t>
          </a:r>
          <a:endParaRPr lang="en-US" b="1" dirty="0"/>
        </a:p>
      </dgm:t>
    </dgm:pt>
    <dgm:pt modelId="{8B46A4BB-50D7-4564-853A-0FF3BEC80A38}" type="parTrans" cxnId="{390A33B0-35E4-4AF4-B110-C7AA8C1D4B7B}">
      <dgm:prSet/>
      <dgm:spPr/>
      <dgm:t>
        <a:bodyPr/>
        <a:lstStyle/>
        <a:p>
          <a:endParaRPr lang="en-US"/>
        </a:p>
      </dgm:t>
    </dgm:pt>
    <dgm:pt modelId="{1D7DAE79-9D72-4DF7-B3A4-08E39A648218}" type="sibTrans" cxnId="{390A33B0-35E4-4AF4-B110-C7AA8C1D4B7B}">
      <dgm:prSet/>
      <dgm:spPr/>
      <dgm:t>
        <a:bodyPr/>
        <a:lstStyle/>
        <a:p>
          <a:endParaRPr lang="en-US"/>
        </a:p>
      </dgm:t>
    </dgm:pt>
    <dgm:pt modelId="{04107E4E-69AA-422E-A302-8652D90E2162}">
      <dgm:prSet/>
      <dgm:spPr/>
      <dgm:t>
        <a:bodyPr/>
        <a:lstStyle/>
        <a:p>
          <a:r>
            <a:rPr lang="ru-RU" b="1" baseline="0" dirty="0" err="1"/>
            <a:t>Митио</a:t>
          </a:r>
          <a:r>
            <a:rPr lang="ru-RU" b="1" baseline="0" dirty="0"/>
            <a:t> </a:t>
          </a:r>
          <a:r>
            <a:rPr lang="ru-RU" b="1" baseline="0" dirty="0" err="1"/>
            <a:t>Каку</a:t>
          </a:r>
          <a:endParaRPr lang="en-US" b="1" dirty="0"/>
        </a:p>
      </dgm:t>
    </dgm:pt>
    <dgm:pt modelId="{248270AE-B303-44DD-A940-471E5FB33645}" type="parTrans" cxnId="{ACE6A98C-24E8-4700-B40E-4856C2773DFE}">
      <dgm:prSet/>
      <dgm:spPr/>
      <dgm:t>
        <a:bodyPr/>
        <a:lstStyle/>
        <a:p>
          <a:endParaRPr lang="en-US"/>
        </a:p>
      </dgm:t>
    </dgm:pt>
    <dgm:pt modelId="{04096956-D934-4311-8EE2-4FEB1A966A15}" type="sibTrans" cxnId="{ACE6A98C-24E8-4700-B40E-4856C2773DFE}">
      <dgm:prSet/>
      <dgm:spPr/>
      <dgm:t>
        <a:bodyPr/>
        <a:lstStyle/>
        <a:p>
          <a:endParaRPr lang="en-US"/>
        </a:p>
      </dgm:t>
    </dgm:pt>
    <dgm:pt modelId="{3E6CD307-5431-4B91-9458-C29E5B02653B}">
      <dgm:prSet phldr="0"/>
      <dgm:spPr/>
      <dgm:t>
        <a:bodyPr/>
        <a:lstStyle/>
        <a:p>
          <a:pPr rtl="0"/>
          <a:r>
            <a:rPr lang="ru-RU" b="1" dirty="0"/>
            <a:t>Квантовые симуляторы</a:t>
          </a:r>
          <a:endParaRPr lang="en-US" b="1" baseline="0" dirty="0">
            <a:latin typeface="Franklin Gothic Book" panose="020B0503020102020204"/>
          </a:endParaRPr>
        </a:p>
      </dgm:t>
    </dgm:pt>
    <dgm:pt modelId="{CE5FC5E5-576D-4F66-8B07-10BE5BAC3989}" type="parTrans" cxnId="{5175BDA5-E43C-4BCC-B21A-498CF63CACC3}">
      <dgm:prSet/>
      <dgm:spPr/>
    </dgm:pt>
    <dgm:pt modelId="{3D03DF3A-14FC-4A12-A435-6175EC3D8407}" type="sibTrans" cxnId="{5175BDA5-E43C-4BCC-B21A-498CF63CACC3}">
      <dgm:prSet/>
      <dgm:spPr/>
      <dgm:t>
        <a:bodyPr/>
        <a:lstStyle/>
        <a:p>
          <a:endParaRPr lang="ru-RU"/>
        </a:p>
      </dgm:t>
    </dgm:pt>
    <dgm:pt modelId="{1ABBB300-9771-4CA4-AC4D-D37B7CA1F008}">
      <dgm:prSet phldr="0"/>
      <dgm:spPr/>
      <dgm:t>
        <a:bodyPr/>
        <a:lstStyle/>
        <a:p>
          <a:pPr rtl="0"/>
          <a:r>
            <a:rPr lang="ru-RU" b="1" dirty="0"/>
            <a:t>Процесс квантовых вычислений</a:t>
          </a:r>
          <a:endParaRPr lang="en-US" b="1" dirty="0"/>
        </a:p>
      </dgm:t>
    </dgm:pt>
    <dgm:pt modelId="{03DF4DB5-9453-48C2-92C3-8194D43C82D3}" type="parTrans" cxnId="{65A30E8C-A995-447F-8A99-D3FAD0EAEE6A}">
      <dgm:prSet/>
      <dgm:spPr/>
    </dgm:pt>
    <dgm:pt modelId="{01F0B849-7383-4FAB-9CCE-22B7666F6135}" type="sibTrans" cxnId="{65A30E8C-A995-447F-8A99-D3FAD0EAEE6A}">
      <dgm:prSet/>
      <dgm:spPr/>
      <dgm:t>
        <a:bodyPr/>
        <a:lstStyle/>
        <a:p>
          <a:endParaRPr lang="ru-RU"/>
        </a:p>
      </dgm:t>
    </dgm:pt>
    <dgm:pt modelId="{82440A47-35FF-4DD6-A5EC-886E169C6853}" type="pres">
      <dgm:prSet presAssocID="{757901EF-2E11-4396-9A28-40554BFB80A7}" presName="diagram" presStyleCnt="0">
        <dgm:presLayoutVars>
          <dgm:dir/>
          <dgm:resizeHandles val="exact"/>
        </dgm:presLayoutVars>
      </dgm:prSet>
      <dgm:spPr/>
    </dgm:pt>
    <dgm:pt modelId="{9A5037F1-6F8F-41F6-9AB7-4025128307C6}" type="pres">
      <dgm:prSet presAssocID="{8E14D03C-27FA-47CC-BAA2-8858AE70B6FE}" presName="node" presStyleLbl="node1" presStyleIdx="0" presStyleCnt="5">
        <dgm:presLayoutVars>
          <dgm:bulletEnabled val="1"/>
        </dgm:presLayoutVars>
      </dgm:prSet>
      <dgm:spPr/>
    </dgm:pt>
    <dgm:pt modelId="{FBA11515-0B2B-44DE-BB50-AF3B4BE29084}" type="pres">
      <dgm:prSet presAssocID="{1E3FA658-5528-412E-B03E-8405909F2B5F}" presName="sibTrans" presStyleCnt="0"/>
      <dgm:spPr/>
    </dgm:pt>
    <dgm:pt modelId="{CF168CB4-0D7D-43EE-90AF-6E9162FDC0CD}" type="pres">
      <dgm:prSet presAssocID="{A1F5F8AB-1D0F-4DEC-92FC-FB9FD212B184}" presName="node" presStyleLbl="node1" presStyleIdx="1" presStyleCnt="5">
        <dgm:presLayoutVars>
          <dgm:bulletEnabled val="1"/>
        </dgm:presLayoutVars>
      </dgm:prSet>
      <dgm:spPr/>
    </dgm:pt>
    <dgm:pt modelId="{B7F3B812-5A71-4D51-9E81-E42D6C4FEA11}" type="pres">
      <dgm:prSet presAssocID="{1D7DAE79-9D72-4DF7-B3A4-08E39A648218}" presName="sibTrans" presStyleCnt="0"/>
      <dgm:spPr/>
    </dgm:pt>
    <dgm:pt modelId="{443BF86B-9C4A-49B1-89A5-D057E48EBEDD}" type="pres">
      <dgm:prSet presAssocID="{04107E4E-69AA-422E-A302-8652D90E2162}" presName="node" presStyleLbl="node1" presStyleIdx="2" presStyleCnt="5">
        <dgm:presLayoutVars>
          <dgm:bulletEnabled val="1"/>
        </dgm:presLayoutVars>
      </dgm:prSet>
      <dgm:spPr/>
    </dgm:pt>
    <dgm:pt modelId="{325F01CF-B748-4922-A9D8-13D709F1DA34}" type="pres">
      <dgm:prSet presAssocID="{04096956-D934-4311-8EE2-4FEB1A966A15}" presName="sibTrans" presStyleCnt="0"/>
      <dgm:spPr/>
    </dgm:pt>
    <dgm:pt modelId="{E32C4678-A06D-4893-B718-4CB528DC3F7A}" type="pres">
      <dgm:prSet presAssocID="{1ABBB300-9771-4CA4-AC4D-D37B7CA1F008}" presName="node" presStyleLbl="node1" presStyleIdx="3" presStyleCnt="5">
        <dgm:presLayoutVars>
          <dgm:bulletEnabled val="1"/>
        </dgm:presLayoutVars>
      </dgm:prSet>
      <dgm:spPr/>
    </dgm:pt>
    <dgm:pt modelId="{A0D663E6-AD23-488D-93AA-CB9F0FEE8C19}" type="pres">
      <dgm:prSet presAssocID="{01F0B849-7383-4FAB-9CCE-22B7666F6135}" presName="sibTrans" presStyleCnt="0"/>
      <dgm:spPr/>
    </dgm:pt>
    <dgm:pt modelId="{C4A49324-F57D-47EE-9BED-FF60B1AD8A39}" type="pres">
      <dgm:prSet presAssocID="{3E6CD307-5431-4B91-9458-C29E5B02653B}" presName="node" presStyleLbl="node1" presStyleIdx="4" presStyleCnt="5">
        <dgm:presLayoutVars>
          <dgm:bulletEnabled val="1"/>
        </dgm:presLayoutVars>
      </dgm:prSet>
      <dgm:spPr/>
    </dgm:pt>
  </dgm:ptLst>
  <dgm:cxnLst>
    <dgm:cxn modelId="{26088236-C24D-4681-A362-E0EE1B8B3988}" type="presOf" srcId="{757901EF-2E11-4396-9A28-40554BFB80A7}" destId="{82440A47-35FF-4DD6-A5EC-886E169C6853}" srcOrd="0" destOrd="0" presId="urn:microsoft.com/office/officeart/2005/8/layout/default"/>
    <dgm:cxn modelId="{2BF2F870-568A-4B2C-9281-424D4700854C}" type="presOf" srcId="{3E6CD307-5431-4B91-9458-C29E5B02653B}" destId="{C4A49324-F57D-47EE-9BED-FF60B1AD8A39}" srcOrd="0" destOrd="0" presId="urn:microsoft.com/office/officeart/2005/8/layout/default"/>
    <dgm:cxn modelId="{728C197B-BAE8-49D8-843A-7946D41B15BB}" type="presOf" srcId="{A1F5F8AB-1D0F-4DEC-92FC-FB9FD212B184}" destId="{CF168CB4-0D7D-43EE-90AF-6E9162FDC0CD}" srcOrd="0" destOrd="0" presId="urn:microsoft.com/office/officeart/2005/8/layout/default"/>
    <dgm:cxn modelId="{0B3E3B80-6CEA-4703-B28D-519608664ABF}" type="presOf" srcId="{8E14D03C-27FA-47CC-BAA2-8858AE70B6FE}" destId="{9A5037F1-6F8F-41F6-9AB7-4025128307C6}" srcOrd="0" destOrd="0" presId="urn:microsoft.com/office/officeart/2005/8/layout/default"/>
    <dgm:cxn modelId="{65A30E8C-A995-447F-8A99-D3FAD0EAEE6A}" srcId="{757901EF-2E11-4396-9A28-40554BFB80A7}" destId="{1ABBB300-9771-4CA4-AC4D-D37B7CA1F008}" srcOrd="3" destOrd="0" parTransId="{03DF4DB5-9453-48C2-92C3-8194D43C82D3}" sibTransId="{01F0B849-7383-4FAB-9CCE-22B7666F6135}"/>
    <dgm:cxn modelId="{ACE6A98C-24E8-4700-B40E-4856C2773DFE}" srcId="{757901EF-2E11-4396-9A28-40554BFB80A7}" destId="{04107E4E-69AA-422E-A302-8652D90E2162}" srcOrd="2" destOrd="0" parTransId="{248270AE-B303-44DD-A940-471E5FB33645}" sibTransId="{04096956-D934-4311-8EE2-4FEB1A966A15}"/>
    <dgm:cxn modelId="{4A62AAA1-AD3F-486C-A89F-D1647B9BB1ED}" srcId="{757901EF-2E11-4396-9A28-40554BFB80A7}" destId="{8E14D03C-27FA-47CC-BAA2-8858AE70B6FE}" srcOrd="0" destOrd="0" parTransId="{364697E2-AE13-440D-B330-D9FF7D0FF784}" sibTransId="{1E3FA658-5528-412E-B03E-8405909F2B5F}"/>
    <dgm:cxn modelId="{5175BDA5-E43C-4BCC-B21A-498CF63CACC3}" srcId="{757901EF-2E11-4396-9A28-40554BFB80A7}" destId="{3E6CD307-5431-4B91-9458-C29E5B02653B}" srcOrd="4" destOrd="0" parTransId="{CE5FC5E5-576D-4F66-8B07-10BE5BAC3989}" sibTransId="{3D03DF3A-14FC-4A12-A435-6175EC3D8407}"/>
    <dgm:cxn modelId="{3B681DAE-1C16-48EA-91E9-FC5A48B0DAD5}" type="presOf" srcId="{04107E4E-69AA-422E-A302-8652D90E2162}" destId="{443BF86B-9C4A-49B1-89A5-D057E48EBEDD}" srcOrd="0" destOrd="0" presId="urn:microsoft.com/office/officeart/2005/8/layout/default"/>
    <dgm:cxn modelId="{390A33B0-35E4-4AF4-B110-C7AA8C1D4B7B}" srcId="{757901EF-2E11-4396-9A28-40554BFB80A7}" destId="{A1F5F8AB-1D0F-4DEC-92FC-FB9FD212B184}" srcOrd="1" destOrd="0" parTransId="{8B46A4BB-50D7-4564-853A-0FF3BEC80A38}" sibTransId="{1D7DAE79-9D72-4DF7-B3A4-08E39A648218}"/>
    <dgm:cxn modelId="{EBBDFFE7-3AA0-47B9-AA43-C58113BAC220}" type="presOf" srcId="{1ABBB300-9771-4CA4-AC4D-D37B7CA1F008}" destId="{E32C4678-A06D-4893-B718-4CB528DC3F7A}" srcOrd="0" destOrd="0" presId="urn:microsoft.com/office/officeart/2005/8/layout/default"/>
    <dgm:cxn modelId="{C7CF3953-620A-48C3-8AD6-D99B2E51CF82}" type="presParOf" srcId="{82440A47-35FF-4DD6-A5EC-886E169C6853}" destId="{9A5037F1-6F8F-41F6-9AB7-4025128307C6}" srcOrd="0" destOrd="0" presId="urn:microsoft.com/office/officeart/2005/8/layout/default"/>
    <dgm:cxn modelId="{70C56E3E-B615-4E60-B0DB-C2D5581A8374}" type="presParOf" srcId="{82440A47-35FF-4DD6-A5EC-886E169C6853}" destId="{FBA11515-0B2B-44DE-BB50-AF3B4BE29084}" srcOrd="1" destOrd="0" presId="urn:microsoft.com/office/officeart/2005/8/layout/default"/>
    <dgm:cxn modelId="{F54A0E2F-5281-4933-B0B9-18EB89D6726F}" type="presParOf" srcId="{82440A47-35FF-4DD6-A5EC-886E169C6853}" destId="{CF168CB4-0D7D-43EE-90AF-6E9162FDC0CD}" srcOrd="2" destOrd="0" presId="urn:microsoft.com/office/officeart/2005/8/layout/default"/>
    <dgm:cxn modelId="{E3E2FBBE-4E23-4B87-97D4-AE6D36D339BD}" type="presParOf" srcId="{82440A47-35FF-4DD6-A5EC-886E169C6853}" destId="{B7F3B812-5A71-4D51-9E81-E42D6C4FEA11}" srcOrd="3" destOrd="0" presId="urn:microsoft.com/office/officeart/2005/8/layout/default"/>
    <dgm:cxn modelId="{E55B6145-9477-46FE-B22F-65F645DC6B92}" type="presParOf" srcId="{82440A47-35FF-4DD6-A5EC-886E169C6853}" destId="{443BF86B-9C4A-49B1-89A5-D057E48EBEDD}" srcOrd="4" destOrd="0" presId="urn:microsoft.com/office/officeart/2005/8/layout/default"/>
    <dgm:cxn modelId="{CD2534C9-1369-49D0-9E62-C4EA835611F5}" type="presParOf" srcId="{82440A47-35FF-4DD6-A5EC-886E169C6853}" destId="{325F01CF-B748-4922-A9D8-13D709F1DA34}" srcOrd="5" destOrd="0" presId="urn:microsoft.com/office/officeart/2005/8/layout/default"/>
    <dgm:cxn modelId="{1875110F-8BDA-406D-AC7C-AEB973215661}" type="presParOf" srcId="{82440A47-35FF-4DD6-A5EC-886E169C6853}" destId="{E32C4678-A06D-4893-B718-4CB528DC3F7A}" srcOrd="6" destOrd="0" presId="urn:microsoft.com/office/officeart/2005/8/layout/default"/>
    <dgm:cxn modelId="{9C1339C2-7D81-4C90-8702-62B63251A596}" type="presParOf" srcId="{82440A47-35FF-4DD6-A5EC-886E169C6853}" destId="{A0D663E6-AD23-488D-93AA-CB9F0FEE8C19}" srcOrd="7" destOrd="0" presId="urn:microsoft.com/office/officeart/2005/8/layout/default"/>
    <dgm:cxn modelId="{4A8E86B9-54CE-4E11-9035-C7481543A6BB}" type="presParOf" srcId="{82440A47-35FF-4DD6-A5EC-886E169C6853}" destId="{C4A49324-F57D-47EE-9BED-FF60B1AD8A3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037F1-6F8F-41F6-9AB7-4025128307C6}">
      <dsp:nvSpPr>
        <dsp:cNvPr id="0" name=""/>
        <dsp:cNvSpPr/>
      </dsp:nvSpPr>
      <dsp:spPr>
        <a:xfrm>
          <a:off x="0" y="536042"/>
          <a:ext cx="1930242" cy="11581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baseline="0" dirty="0"/>
            <a:t>Квантовый компьютер</a:t>
          </a:r>
          <a:endParaRPr lang="en-US" sz="2400" b="1" kern="1200" dirty="0"/>
        </a:p>
      </dsp:txBody>
      <dsp:txXfrm>
        <a:off x="0" y="536042"/>
        <a:ext cx="1930242" cy="1158145"/>
      </dsp:txXfrm>
    </dsp:sp>
    <dsp:sp modelId="{CF168CB4-0D7D-43EE-90AF-6E9162FDC0CD}">
      <dsp:nvSpPr>
        <dsp:cNvPr id="0" name=""/>
        <dsp:cNvSpPr/>
      </dsp:nvSpPr>
      <dsp:spPr>
        <a:xfrm>
          <a:off x="2123266" y="536042"/>
          <a:ext cx="1930242" cy="11581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baseline="0" dirty="0" err="1"/>
            <a:t>Кубиты</a:t>
          </a:r>
          <a:endParaRPr lang="en-US" sz="2400" b="1" kern="1200" dirty="0"/>
        </a:p>
      </dsp:txBody>
      <dsp:txXfrm>
        <a:off x="2123266" y="536042"/>
        <a:ext cx="1930242" cy="1158145"/>
      </dsp:txXfrm>
    </dsp:sp>
    <dsp:sp modelId="{443BF86B-9C4A-49B1-89A5-D057E48EBEDD}">
      <dsp:nvSpPr>
        <dsp:cNvPr id="0" name=""/>
        <dsp:cNvSpPr/>
      </dsp:nvSpPr>
      <dsp:spPr>
        <a:xfrm>
          <a:off x="4246533" y="536042"/>
          <a:ext cx="1930242" cy="11581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baseline="0" dirty="0" err="1"/>
            <a:t>Митио</a:t>
          </a:r>
          <a:r>
            <a:rPr lang="ru-RU" sz="2400" b="1" kern="1200" baseline="0" dirty="0"/>
            <a:t> </a:t>
          </a:r>
          <a:r>
            <a:rPr lang="ru-RU" sz="2400" b="1" kern="1200" baseline="0" dirty="0" err="1"/>
            <a:t>Каку</a:t>
          </a:r>
          <a:endParaRPr lang="en-US" sz="2400" b="1" kern="1200" dirty="0"/>
        </a:p>
      </dsp:txBody>
      <dsp:txXfrm>
        <a:off x="4246533" y="536042"/>
        <a:ext cx="1930242" cy="1158145"/>
      </dsp:txXfrm>
    </dsp:sp>
    <dsp:sp modelId="{E32C4678-A06D-4893-B718-4CB528DC3F7A}">
      <dsp:nvSpPr>
        <dsp:cNvPr id="0" name=""/>
        <dsp:cNvSpPr/>
      </dsp:nvSpPr>
      <dsp:spPr>
        <a:xfrm>
          <a:off x="1061633" y="1887212"/>
          <a:ext cx="1930242" cy="11581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Процесс квантовых вычислений</a:t>
          </a:r>
          <a:endParaRPr lang="en-US" sz="2400" b="1" kern="1200" dirty="0"/>
        </a:p>
      </dsp:txBody>
      <dsp:txXfrm>
        <a:off x="1061633" y="1887212"/>
        <a:ext cx="1930242" cy="1158145"/>
      </dsp:txXfrm>
    </dsp:sp>
    <dsp:sp modelId="{C4A49324-F57D-47EE-9BED-FF60B1AD8A39}">
      <dsp:nvSpPr>
        <dsp:cNvPr id="0" name=""/>
        <dsp:cNvSpPr/>
      </dsp:nvSpPr>
      <dsp:spPr>
        <a:xfrm>
          <a:off x="3184900" y="1887212"/>
          <a:ext cx="1930242" cy="115814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/>
            <a:t>Квантовые симуляторы</a:t>
          </a:r>
          <a:endParaRPr lang="en-US" sz="2400" b="1" kern="1200" baseline="0" dirty="0">
            <a:latin typeface="Franklin Gothic Book" panose="020B0503020102020204"/>
          </a:endParaRPr>
        </a:p>
      </dsp:txBody>
      <dsp:txXfrm>
        <a:off x="3184900" y="1887212"/>
        <a:ext cx="1930242" cy="11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6FE795F-4C8B-41B8-B1FC-DA2C8C54D5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0486EB-A8A7-44B8-B66E-2BC304ABB4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E72C7-43AE-4063-8FF7-89B1CFBE603A}" type="datetime1">
              <a:rPr lang="ru-RU" smtClean="0"/>
              <a:t>23.01.2022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7C88724-E17E-417B-8FFA-E811B36E16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E36B77-194C-4616-B4E2-D58277D186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9E41-7236-410B-A8BF-26404AAA8F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34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89729-063C-4E5A-A6EB-08E659FC9C39}" type="datetime1">
              <a:rPr lang="ru-RU" smtClean="0"/>
              <a:pPr/>
              <a:t>23.01.2022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/>
            <a:r>
              <a:rPr lang="ru-RU" noProof="0"/>
              <a:t>Второй </a:t>
            </a:r>
            <a:r>
              <a:rPr lang="ru-RU" noProof="0" dirty="0"/>
              <a:t>уровень</a:t>
            </a:r>
          </a:p>
          <a:p>
            <a:pPr lvl="2"/>
            <a:r>
              <a:rPr lang="ru-RU" noProof="0" dirty="0"/>
              <a:t>Третий уровень</a:t>
            </a:r>
          </a:p>
          <a:p>
            <a:pPr lvl="3"/>
            <a:r>
              <a:rPr lang="ru-RU" noProof="0" dirty="0"/>
              <a:t>Четвертый уровень</a:t>
            </a:r>
          </a:p>
          <a:p>
            <a:pPr lvl="4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E874E-7096-4673-9972-7BF10055676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9457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1526528-FE90-4551-AAFF-E7B0546E5E6C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92D585-557E-40E5-91A7-3068D1C4D495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C14AD-AFE4-45C3-8300-83EB1F50D5BD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D0793B-D8B2-44DA-B50B-E62A8467DA85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D3B2C5E-6CCC-4B51-868B-E07ACEDCDD31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Полилиния 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71E91C-0F49-48F0-B5B1-1A6AE31DC29B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73EF8D-1E82-475D-8839-20F57F18DA02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0EA6B1-10AD-4D4D-98B2-80AD45261879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1A2D6F-2CE5-4A0F-BFB2-983EE60FF2C8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BB4E7A4-6B0E-46A8-8F2B-B31F2DDF0EC5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68C5FC2-3389-49C5-B85D-6172CE8B509C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C0D4A05A-3BE0-446A-A2EC-DE420FC44F6C}" type="datetime1">
              <a:rPr lang="ru-RU" noProof="0" smtClean="0"/>
              <a:t>23.01.2022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F58CD-908F-4975-A363-FD64B2E1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839200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1" cap="all" dirty="0" err="1"/>
              <a:t>Квантовые</a:t>
            </a:r>
            <a:br>
              <a:rPr lang="en-US" sz="6600" b="1" cap="all" dirty="0"/>
            </a:br>
            <a:r>
              <a:rPr lang="en-US" sz="6600" b="1" cap="all" dirty="0" err="1"/>
              <a:t>компьютеры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F2691A-A771-43F3-B729-AD4E89EE7D80}"/>
              </a:ext>
            </a:extLst>
          </p:cNvPr>
          <p:cNvSpPr txBox="1"/>
          <p:nvPr/>
        </p:nvSpPr>
        <p:spPr>
          <a:xfrm>
            <a:off x="7895045" y="2439663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dirty="0" err="1">
                <a:ea typeface="+mn-lt"/>
                <a:cs typeface="+mn-lt"/>
              </a:rPr>
              <a:t>Королёвский</a:t>
            </a:r>
            <a:r>
              <a:rPr lang="ru-RU" b="1" dirty="0">
                <a:ea typeface="+mn-lt"/>
                <a:cs typeface="+mn-lt"/>
              </a:rPr>
              <a:t> колледж космического</a:t>
            </a:r>
            <a:endParaRPr lang="ru-RU" b="1" dirty="0"/>
          </a:p>
          <a:p>
            <a:r>
              <a:rPr lang="ru-RU" b="1" dirty="0">
                <a:ea typeface="+mn-lt"/>
                <a:cs typeface="+mn-lt"/>
              </a:rPr>
              <a:t>машиностроения и технологии</a:t>
            </a:r>
            <a:endParaRPr lang="ru-RU" b="1" dirty="0"/>
          </a:p>
          <a:p>
            <a:r>
              <a:rPr lang="ru-RU" b="1" dirty="0">
                <a:ea typeface="+mn-lt"/>
                <a:cs typeface="+mn-lt"/>
              </a:rPr>
              <a:t>П2-20</a:t>
            </a:r>
            <a:endParaRPr lang="ru-RU" b="1" dirty="0"/>
          </a:p>
          <a:p>
            <a:r>
              <a:rPr lang="ru-RU" b="1" dirty="0"/>
              <a:t>Бобков Данила</a:t>
            </a:r>
          </a:p>
        </p:txBody>
      </p:sp>
    </p:spTree>
    <p:extLst>
      <p:ext uri="{BB962C8B-B14F-4D97-AF65-F5344CB8AC3E}">
        <p14:creationId xmlns:p14="http://schemas.microsoft.com/office/powerpoint/2010/main" val="224176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73E69-865B-47E8-9443-B4F73895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b="1"/>
              <a:t>СОДЕРЖАНИЕ</a:t>
            </a:r>
          </a:p>
        </p:txBody>
      </p:sp>
      <p:pic>
        <p:nvPicPr>
          <p:cNvPr id="561" name="Рисунок 561">
            <a:extLst>
              <a:ext uri="{FF2B5EF4-FFF2-40B4-BE49-F238E27FC236}">
                <a16:creationId xmlns:a16="http://schemas.microsoft.com/office/drawing/2014/main" id="{B9E12830-2D59-404F-A624-7C5216189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2" r="1014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Объект 2">
            <a:extLst>
              <a:ext uri="{FF2B5EF4-FFF2-40B4-BE49-F238E27FC236}">
                <a16:creationId xmlns:a16="http://schemas.microsoft.com/office/drawing/2014/main" id="{AC0AEED0-486E-423B-B729-579719BA7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358712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216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61166-C3B9-4A43-B54C-4851B1AA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ОПРЕДЕЛЕНИЕ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A95B68-0B53-4DD6-A9CD-C75AB077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5381"/>
            <a:ext cx="9601200" cy="1315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Квантовый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компьютер</a:t>
            </a:r>
            <a:r>
              <a:rPr lang="ru-RU" dirty="0">
                <a:ea typeface="+mn-lt"/>
                <a:cs typeface="+mn-lt"/>
              </a:rPr>
              <a:t> — управляемые </a:t>
            </a:r>
            <a:r>
              <a:rPr lang="ru-RU" dirty="0" err="1">
                <a:ea typeface="+mn-lt"/>
                <a:cs typeface="+mn-lt"/>
              </a:rPr>
              <a:t>квантовомеханические</a:t>
            </a:r>
            <a:r>
              <a:rPr lang="ru-RU" dirty="0">
                <a:ea typeface="+mn-lt"/>
                <a:cs typeface="+mn-lt"/>
              </a:rPr>
              <a:t> устройства, использующие свойства </a:t>
            </a:r>
            <a:r>
              <a:rPr lang="ru-RU" b="1" dirty="0">
                <a:ea typeface="+mn-lt"/>
                <a:cs typeface="+mn-lt"/>
              </a:rPr>
              <a:t>квантовой</a:t>
            </a:r>
            <a:r>
              <a:rPr lang="ru-RU" dirty="0">
                <a:ea typeface="+mn-lt"/>
                <a:cs typeface="+mn-lt"/>
              </a:rPr>
              <a:t> физики для выполнения вычислений.</a:t>
            </a:r>
            <a:endParaRPr lang="ru-RU"/>
          </a:p>
        </p:txBody>
      </p:sp>
      <p:pic>
        <p:nvPicPr>
          <p:cNvPr id="4" name="Рисунок 4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A9B0746-69A3-4DAE-9B26-6B8ADCCC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934" y="2844003"/>
            <a:ext cx="5447288" cy="36292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99324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EDF0F-8A09-408B-80E3-0B8C8BC3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 b="1" dirty="0"/>
              <a:t>КУБИТЫ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AA23DA-B686-455D-B8C1-C9EEAA8FD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Квантовые биты</a:t>
            </a:r>
            <a:r>
              <a:rPr lang="ru-RU" dirty="0">
                <a:ea typeface="+mn-lt"/>
                <a:cs typeface="+mn-lt"/>
              </a:rPr>
              <a:t> - наименьший элемент для хранения информации в квантовом компьютере. Они могут находится во </a:t>
            </a:r>
            <a:r>
              <a:rPr lang="ru-RU" b="1" dirty="0">
                <a:ea typeface="+mn-lt"/>
                <a:cs typeface="+mn-lt"/>
              </a:rPr>
              <a:t>многих состояниях</a:t>
            </a:r>
            <a:r>
              <a:rPr lang="ru-RU" dirty="0">
                <a:ea typeface="+mn-lt"/>
                <a:cs typeface="+mn-lt"/>
              </a:rPr>
              <a:t>, а не только в одном, т.е. </a:t>
            </a:r>
            <a:r>
              <a:rPr lang="ru-RU" dirty="0" err="1">
                <a:ea typeface="+mn-lt"/>
                <a:cs typeface="+mn-lt"/>
              </a:rPr>
              <a:t>кубиты</a:t>
            </a:r>
            <a:r>
              <a:rPr lang="ru-RU" dirty="0">
                <a:ea typeface="+mn-lt"/>
                <a:cs typeface="+mn-lt"/>
              </a:rPr>
              <a:t> сразу выполняют огромное количество операций. </a:t>
            </a:r>
            <a:r>
              <a:rPr lang="ru-RU" b="1" dirty="0" err="1">
                <a:ea typeface="+mn-lt"/>
                <a:cs typeface="+mn-lt"/>
              </a:rPr>
              <a:t>Кубит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dirty="0">
                <a:ea typeface="+mn-lt"/>
                <a:cs typeface="+mn-lt"/>
              </a:rPr>
              <a:t>может иметь значение 0, 1 или квантовую суперпозицию 0 и 1.</a:t>
            </a:r>
            <a:endParaRPr lang="ru-RU" dirty="0"/>
          </a:p>
          <a:p>
            <a:pPr marL="383540" indent="-383540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BB65642-2214-4A7F-BC30-894AD45D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9" r="3765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90729827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F4CD0-EAD8-4FFB-9033-08344C08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ОСНОВНОЕ РАЗЛИЧИЕ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6CEF9A-3A26-4E90-A750-B1BAD9BDA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94726"/>
            <a:ext cx="9601200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 b="1" dirty="0">
                <a:ea typeface="+mn-lt"/>
                <a:cs typeface="+mn-lt"/>
              </a:rPr>
              <a:t>Различие</a:t>
            </a:r>
            <a:r>
              <a:rPr lang="ru-RU" dirty="0">
                <a:ea typeface="+mn-lt"/>
                <a:cs typeface="+mn-lt"/>
              </a:rPr>
              <a:t> между классическими и квантовыми компьютерами заключается в том, что программы на квантовых компьютерах являются вероятностными. В квантовых алгоритмах каждый возможный результат имеет связанную амплитуду вероятности. После измерения одно из возможных состояний будет получено с определенной вероятностью. В этом заключается отличие от классических вычислений, в которых бит может иметь только детерминированное значение 0 или 1.</a:t>
            </a:r>
            <a:endParaRPr lang="ru-RU"/>
          </a:p>
        </p:txBody>
      </p:sp>
      <p:pic>
        <p:nvPicPr>
          <p:cNvPr id="4" name="Рисунок 4" descr="Изображение выглядит как стекло&#10;&#10;Автоматически созданное описание">
            <a:extLst>
              <a:ext uri="{FF2B5EF4-FFF2-40B4-BE49-F238E27FC236}">
                <a16:creationId xmlns:a16="http://schemas.microsoft.com/office/drawing/2014/main" id="{F53CA24E-49C9-4A65-91AC-4A8949CD4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74" y="3828493"/>
            <a:ext cx="6795960" cy="2567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94806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95A67-B28C-40BD-9DD6-3EB70AD3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b="1" dirty="0"/>
              <a:t>Процесс квантовых вычислений</a:t>
            </a:r>
            <a:endParaRPr lang="ru-RU" dirty="0"/>
          </a:p>
        </p:txBody>
      </p:sp>
      <p:pic>
        <p:nvPicPr>
          <p:cNvPr id="5" name="Рисунок 5" descr="Изображение выглядит как микрофон&#10;&#10;Автоматически созданное описание">
            <a:extLst>
              <a:ext uri="{FF2B5EF4-FFF2-40B4-BE49-F238E27FC236}">
                <a16:creationId xmlns:a16="http://schemas.microsoft.com/office/drawing/2014/main" id="{2C82F428-E930-4EC6-BB5C-4E4D89F48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4" r="36524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EEA049-FDF5-4BE9-AA83-13B8084E9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Выполнение вычислений на квантовом компьютере или симуляторе включает следующие основные этапы:</a:t>
            </a:r>
            <a:endParaRPr lang="ru-RU" dirty="0"/>
          </a:p>
          <a:p>
            <a:pPr marL="383540" indent="-383540"/>
            <a:r>
              <a:rPr lang="ru-RU" dirty="0">
                <a:ea typeface="+mn-lt"/>
                <a:cs typeface="+mn-lt"/>
              </a:rPr>
              <a:t>доступ к </a:t>
            </a:r>
            <a:r>
              <a:rPr lang="ru-RU" dirty="0" err="1">
                <a:ea typeface="+mn-lt"/>
                <a:cs typeface="+mn-lt"/>
              </a:rPr>
              <a:t>кубитам</a:t>
            </a:r>
            <a:endParaRPr lang="ru-RU">
              <a:ea typeface="+mn-lt"/>
              <a:cs typeface="+mn-lt"/>
            </a:endParaRPr>
          </a:p>
          <a:p>
            <a:pPr marL="383540" indent="-383540"/>
            <a:r>
              <a:rPr lang="ru-RU" dirty="0">
                <a:ea typeface="+mn-lt"/>
                <a:cs typeface="+mn-lt"/>
              </a:rPr>
              <a:t>инициализация </a:t>
            </a:r>
            <a:r>
              <a:rPr lang="ru-RU" dirty="0" err="1">
                <a:ea typeface="+mn-lt"/>
                <a:cs typeface="+mn-lt"/>
              </a:rPr>
              <a:t>кубитов</a:t>
            </a:r>
            <a:r>
              <a:rPr lang="ru-RU" dirty="0">
                <a:ea typeface="+mn-lt"/>
                <a:cs typeface="+mn-lt"/>
              </a:rPr>
              <a:t> в нужном состоянии</a:t>
            </a:r>
            <a:endParaRPr lang="ru-RU" dirty="0"/>
          </a:p>
          <a:p>
            <a:pPr marL="383540" indent="-383540"/>
            <a:r>
              <a:rPr lang="ru-RU" dirty="0">
                <a:ea typeface="+mn-lt"/>
                <a:cs typeface="+mn-lt"/>
              </a:rPr>
              <a:t>выполнение операций для изменения состояний </a:t>
            </a:r>
            <a:r>
              <a:rPr lang="ru-RU" dirty="0" err="1">
                <a:ea typeface="+mn-lt"/>
                <a:cs typeface="+mn-lt"/>
              </a:rPr>
              <a:t>кубитов</a:t>
            </a:r>
            <a:endParaRPr lang="ru-RU" dirty="0" err="1"/>
          </a:p>
          <a:p>
            <a:pPr marL="383540" indent="-383540"/>
            <a:r>
              <a:rPr lang="ru-RU" dirty="0">
                <a:ea typeface="+mn-lt"/>
                <a:cs typeface="+mn-lt"/>
              </a:rPr>
              <a:t>измерение новых состояний </a:t>
            </a:r>
            <a:r>
              <a:rPr lang="ru-RU" dirty="0" err="1">
                <a:ea typeface="+mn-lt"/>
                <a:cs typeface="+mn-lt"/>
              </a:rPr>
              <a:t>кубитов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8194876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F88E3-64B9-4D7F-99A4-04EB2ED7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 b="1" dirty="0"/>
              <a:t>КВАНТОВЫЕ СИМУЛЯТОРЫ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F83E7-140C-44FF-9D75-0778D2865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1700" b="1">
                <a:ea typeface="+mn-lt"/>
                <a:cs typeface="+mn-lt"/>
              </a:rPr>
              <a:t>Доступ к реальному квантовому оборудованию ограничен</a:t>
            </a:r>
            <a:r>
              <a:rPr lang="ru-RU" sz="1700">
                <a:ea typeface="+mn-lt"/>
                <a:cs typeface="+mn-lt"/>
              </a:rPr>
              <a:t> из-за требований к ресурсам и бюджету. Но квантовые симуляторы помогают выполнять квантовые алгоритмы и упрощают тестирование и отладку алгоритма и его последующее выполнение на реальном оборудовании для получения ожидаемых результатов.</a:t>
            </a:r>
            <a:endParaRPr lang="ru-RU" sz="1700"/>
          </a:p>
          <a:p>
            <a:pPr marL="342900" indent="-342900"/>
            <a:r>
              <a:rPr lang="ru-RU" sz="1700" b="1">
                <a:ea typeface="+mn-lt"/>
                <a:cs typeface="+mn-lt"/>
              </a:rPr>
              <a:t>Квантовые симуляторы</a:t>
            </a:r>
            <a:r>
              <a:rPr lang="ru-RU" sz="1700">
                <a:ea typeface="+mn-lt"/>
                <a:cs typeface="+mn-lt"/>
              </a:rPr>
              <a:t> — это компьютерные программы, выполняющиеся на традиционных компьютерах. Они позволяют запускать и тестировать квантовые программы в среде, которая прогнозирует поведение </a:t>
            </a:r>
            <a:r>
              <a:rPr lang="ru-RU" sz="1700" err="1">
                <a:ea typeface="+mn-lt"/>
                <a:cs typeface="+mn-lt"/>
              </a:rPr>
              <a:t>кубитов</a:t>
            </a:r>
            <a:r>
              <a:rPr lang="ru-RU" sz="1700">
                <a:ea typeface="+mn-lt"/>
                <a:cs typeface="+mn-lt"/>
              </a:rPr>
              <a:t> в ответ на разные операции. </a:t>
            </a:r>
            <a:endParaRPr lang="ru-RU" sz="1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цепь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73498AF3-5493-45BA-97C5-959A23D3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56" r="36280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523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5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2" name="Rectangle 56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CA510E5-0371-4952-AC5F-D7DA25979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58" r="12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3" name="Rectangle 58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6A028-1CC7-46F1-B3FB-163EA8EB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cap="all">
                <a:solidFill>
                  <a:srgbClr val="FFFFFF"/>
                </a:solidFill>
              </a:rPr>
              <a:t>Спасибо за внимание</a:t>
            </a:r>
          </a:p>
        </p:txBody>
      </p:sp>
      <p:sp>
        <p:nvSpPr>
          <p:cNvPr id="74" name="Freeform: Shape 60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330219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Обрезк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4</TotalTime>
  <Words>1</Words>
  <Application>Microsoft Office PowerPoint</Application>
  <PresentationFormat>Широкоэкранный</PresentationFormat>
  <Paragraphs>1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Обрезка</vt:lpstr>
      <vt:lpstr>Квантовые компьютеры</vt:lpstr>
      <vt:lpstr>СОДЕРЖАНИЕ</vt:lpstr>
      <vt:lpstr>ОПРЕДЕЛЕНИЕ</vt:lpstr>
      <vt:lpstr>КУБИТЫ</vt:lpstr>
      <vt:lpstr>ОСНОВНОЕ РАЗЛИЧИЕ</vt:lpstr>
      <vt:lpstr>Процесс квантовых вычислений</vt:lpstr>
      <vt:lpstr>КВАНТОВЫЕ СИМУЛЯТОРЫ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</dc:title>
  <dc:creator> </dc:creator>
  <cp:revision>362</cp:revision>
  <dcterms:created xsi:type="dcterms:W3CDTF">2015-09-21T23:24:45Z</dcterms:created>
  <dcterms:modified xsi:type="dcterms:W3CDTF">2022-01-24T00:04:58Z</dcterms:modified>
</cp:coreProperties>
</file>